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837" r:id="rId2"/>
  </p:sldMasterIdLst>
  <p:sldIdLst>
    <p:sldId id="256" r:id="rId3"/>
    <p:sldId id="258" r:id="rId4"/>
    <p:sldId id="265" r:id="rId5"/>
    <p:sldId id="257" r:id="rId6"/>
    <p:sldId id="272" r:id="rId7"/>
    <p:sldId id="273" r:id="rId8"/>
    <p:sldId id="264" r:id="rId9"/>
    <p:sldId id="276" r:id="rId10"/>
    <p:sldId id="271" r:id="rId11"/>
    <p:sldId id="270" r:id="rId12"/>
    <p:sldId id="277" r:id="rId13"/>
    <p:sldId id="274" r:id="rId14"/>
    <p:sldId id="275" r:id="rId15"/>
    <p:sldId id="260" r:id="rId16"/>
    <p:sldId id="26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434" autoAdjust="0"/>
  </p:normalViewPr>
  <p:slideViewPr>
    <p:cSldViewPr snapToGrid="0">
      <p:cViewPr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50E8F-ED3E-45E5-AE39-6B11ABE93DF7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8A26D1C9-CA39-4CE2-9FDF-A43C1795B5AA}">
      <dgm:prSet phldrT="[Testo]"/>
      <dgm:spPr/>
      <dgm:t>
        <a:bodyPr/>
        <a:lstStyle/>
        <a:p>
          <a:r>
            <a:rPr lang="it-IT" b="1" dirty="0" smtClean="0">
              <a:latin typeface="Arial Narrow" panose="020B0606020202030204" pitchFamily="34" charset="0"/>
            </a:rPr>
            <a:t>1</a:t>
          </a:r>
          <a:endParaRPr lang="it-IT" b="1" dirty="0">
            <a:latin typeface="Arial Narrow" panose="020B0606020202030204" pitchFamily="34" charset="0"/>
          </a:endParaRPr>
        </a:p>
      </dgm:t>
    </dgm:pt>
    <dgm:pt modelId="{522DCBDF-65EB-4933-A16B-B645FC798582}" type="parTrans" cxnId="{6DC750D4-8BD6-4DCA-AA8C-96E49A73E751}">
      <dgm:prSet/>
      <dgm:spPr/>
      <dgm:t>
        <a:bodyPr/>
        <a:lstStyle/>
        <a:p>
          <a:endParaRPr lang="it-IT"/>
        </a:p>
      </dgm:t>
    </dgm:pt>
    <dgm:pt modelId="{B17FFC9A-2E4B-4BD0-BB06-D4EE0058F128}" type="sibTrans" cxnId="{6DC750D4-8BD6-4DCA-AA8C-96E49A73E751}">
      <dgm:prSet/>
      <dgm:spPr/>
      <dgm:t>
        <a:bodyPr/>
        <a:lstStyle/>
        <a:p>
          <a:endParaRPr lang="it-IT"/>
        </a:p>
      </dgm:t>
    </dgm:pt>
    <dgm:pt modelId="{EF9E50E4-3F94-4BEA-91D6-CC10D7086E1A}">
      <dgm:prSet phldrT="[Testo]"/>
      <dgm:spPr/>
      <dgm:t>
        <a:bodyPr/>
        <a:lstStyle/>
        <a:p>
          <a:r>
            <a:rPr lang="it-IT" b="1" dirty="0" smtClean="0">
              <a:latin typeface="Arial Narrow" panose="020B0606020202030204" pitchFamily="34" charset="0"/>
            </a:rPr>
            <a:t>2</a:t>
          </a:r>
          <a:endParaRPr lang="it-IT" b="1" dirty="0">
            <a:latin typeface="Arial Narrow" panose="020B0606020202030204" pitchFamily="34" charset="0"/>
          </a:endParaRPr>
        </a:p>
      </dgm:t>
    </dgm:pt>
    <dgm:pt modelId="{88DDA4D9-8E69-4814-96F6-887FC3B13802}" type="parTrans" cxnId="{D68141F5-6BC2-4A55-B132-BFCB8695B27F}">
      <dgm:prSet/>
      <dgm:spPr/>
      <dgm:t>
        <a:bodyPr/>
        <a:lstStyle/>
        <a:p>
          <a:endParaRPr lang="it-IT"/>
        </a:p>
      </dgm:t>
    </dgm:pt>
    <dgm:pt modelId="{750EAF04-FD34-437D-A4FB-C079DF9B07EB}" type="sibTrans" cxnId="{D68141F5-6BC2-4A55-B132-BFCB8695B27F}">
      <dgm:prSet/>
      <dgm:spPr/>
      <dgm:t>
        <a:bodyPr/>
        <a:lstStyle/>
        <a:p>
          <a:endParaRPr lang="it-IT"/>
        </a:p>
      </dgm:t>
    </dgm:pt>
    <dgm:pt modelId="{08C4A05A-697F-4105-9E9E-59DD95F2C6D5}">
      <dgm:prSet phldrT="[Testo]" custT="1"/>
      <dgm:spPr/>
      <dgm:t>
        <a:bodyPr/>
        <a:lstStyle/>
        <a:p>
          <a:pPr algn="l"/>
          <a:r>
            <a:rPr lang="it-IT" sz="2600" b="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Descriptive </a:t>
          </a:r>
          <a:r>
            <a:rPr lang="it-IT" sz="2600" b="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analysis</a:t>
          </a:r>
          <a:endParaRPr lang="it-IT" sz="2600" b="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83B8F-13F6-46E3-8215-10BB503717C4}" type="parTrans" cxnId="{9A05BB71-DE5A-4F27-97F8-B045DB43BAAC}">
      <dgm:prSet/>
      <dgm:spPr/>
      <dgm:t>
        <a:bodyPr/>
        <a:lstStyle/>
        <a:p>
          <a:endParaRPr lang="it-IT"/>
        </a:p>
      </dgm:t>
    </dgm:pt>
    <dgm:pt modelId="{982F48CD-4FF7-4C56-8942-5D09A52E2DFC}" type="sibTrans" cxnId="{9A05BB71-DE5A-4F27-97F8-B045DB43BAAC}">
      <dgm:prSet/>
      <dgm:spPr/>
      <dgm:t>
        <a:bodyPr/>
        <a:lstStyle/>
        <a:p>
          <a:endParaRPr lang="it-IT"/>
        </a:p>
      </dgm:t>
    </dgm:pt>
    <dgm:pt modelId="{B1E70CA9-CBAB-473D-B40A-47CEBE0B5057}">
      <dgm:prSet phldrT="[Testo]"/>
      <dgm:spPr/>
      <dgm:t>
        <a:bodyPr/>
        <a:lstStyle/>
        <a:p>
          <a:r>
            <a:rPr lang="it-IT" b="1" dirty="0" smtClean="0">
              <a:latin typeface="Arial Narrow" panose="020B0606020202030204" pitchFamily="34" charset="0"/>
            </a:rPr>
            <a:t>3</a:t>
          </a:r>
          <a:endParaRPr lang="it-IT" b="1" dirty="0">
            <a:latin typeface="Arial Narrow" panose="020B0606020202030204" pitchFamily="34" charset="0"/>
          </a:endParaRPr>
        </a:p>
      </dgm:t>
    </dgm:pt>
    <dgm:pt modelId="{B4F888FF-A5AB-4339-9A70-6F7521B99903}" type="parTrans" cxnId="{7534C171-1444-42DC-BAB1-A8093E084F0A}">
      <dgm:prSet/>
      <dgm:spPr/>
      <dgm:t>
        <a:bodyPr/>
        <a:lstStyle/>
        <a:p>
          <a:endParaRPr lang="it-IT"/>
        </a:p>
      </dgm:t>
    </dgm:pt>
    <dgm:pt modelId="{FB492367-D2CE-434B-A91C-8C11CF131EEB}" type="sibTrans" cxnId="{7534C171-1444-42DC-BAB1-A8093E084F0A}">
      <dgm:prSet/>
      <dgm:spPr/>
      <dgm:t>
        <a:bodyPr/>
        <a:lstStyle/>
        <a:p>
          <a:endParaRPr lang="it-IT"/>
        </a:p>
      </dgm:t>
    </dgm:pt>
    <dgm:pt modelId="{E2260329-35F7-4506-9859-72849DC21B37}">
      <dgm:prSet phldrT="[Testo]" custT="1"/>
      <dgm:spPr/>
      <dgm:t>
        <a:bodyPr/>
        <a:lstStyle/>
        <a:p>
          <a:pPr algn="l"/>
          <a:r>
            <a:rPr lang="it-IT" sz="2600" b="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Bibliometric</a:t>
          </a:r>
          <a:r>
            <a:rPr lang="it-IT" sz="2600" b="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2600" b="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analysis</a:t>
          </a:r>
          <a:endParaRPr lang="it-IT" sz="2600" b="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FC4F45-32A7-4F2A-B67A-1DDBA88BC762}" type="parTrans" cxnId="{150AB46F-B9D0-4C55-A771-AD983B346923}">
      <dgm:prSet/>
      <dgm:spPr/>
      <dgm:t>
        <a:bodyPr/>
        <a:lstStyle/>
        <a:p>
          <a:endParaRPr lang="it-IT"/>
        </a:p>
      </dgm:t>
    </dgm:pt>
    <dgm:pt modelId="{72E081F1-365E-4746-B841-029E8F70EA39}" type="sibTrans" cxnId="{150AB46F-B9D0-4C55-A771-AD983B346923}">
      <dgm:prSet/>
      <dgm:spPr/>
      <dgm:t>
        <a:bodyPr/>
        <a:lstStyle/>
        <a:p>
          <a:endParaRPr lang="it-IT"/>
        </a:p>
      </dgm:t>
    </dgm:pt>
    <dgm:pt modelId="{2D6E38F1-E2DE-4292-9D6D-BE3ACD1DA19E}">
      <dgm:prSet custT="1"/>
      <dgm:spPr/>
      <dgm:t>
        <a:bodyPr/>
        <a:lstStyle/>
        <a:p>
          <a:pPr algn="l"/>
          <a:r>
            <a:rPr lang="it-IT" sz="26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Data </a:t>
          </a:r>
          <a:r>
            <a:rPr lang="it-IT" sz="26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collection</a:t>
          </a:r>
          <a:r>
            <a:rPr lang="it-IT" sz="26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it-IT" sz="26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refinements</a:t>
          </a:r>
          <a:r>
            <a:rPr lang="it-IT" sz="26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it-IT" sz="26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it-IT" sz="26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it-IT" sz="260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47A458-F718-467C-AF46-8F88CA84E9D4}" type="parTrans" cxnId="{359BD969-B62B-4C17-AB44-8C8B64DF428B}">
      <dgm:prSet/>
      <dgm:spPr/>
      <dgm:t>
        <a:bodyPr/>
        <a:lstStyle/>
        <a:p>
          <a:endParaRPr lang="it-IT"/>
        </a:p>
      </dgm:t>
    </dgm:pt>
    <dgm:pt modelId="{9026F037-43EC-446F-B7FC-B2C3912A42EC}" type="sibTrans" cxnId="{359BD969-B62B-4C17-AB44-8C8B64DF428B}">
      <dgm:prSet/>
      <dgm:spPr/>
      <dgm:t>
        <a:bodyPr/>
        <a:lstStyle/>
        <a:p>
          <a:endParaRPr lang="it-IT"/>
        </a:p>
      </dgm:t>
    </dgm:pt>
    <dgm:pt modelId="{18FEFB6E-A83F-45AA-A8FC-93A48C6E9E73}" type="pres">
      <dgm:prSet presAssocID="{A7950E8F-ED3E-45E5-AE39-6B11ABE93D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19C7DDE-4D6E-46B1-B463-384CB32540EC}" type="pres">
      <dgm:prSet presAssocID="{8A26D1C9-CA39-4CE2-9FDF-A43C1795B5AA}" presName="composite" presStyleCnt="0"/>
      <dgm:spPr/>
      <dgm:t>
        <a:bodyPr/>
        <a:lstStyle/>
        <a:p>
          <a:endParaRPr lang="it-IT"/>
        </a:p>
      </dgm:t>
    </dgm:pt>
    <dgm:pt modelId="{F8CD4EDC-0E0E-4852-8B71-2BA1AC4D6E60}" type="pres">
      <dgm:prSet presAssocID="{8A26D1C9-CA39-4CE2-9FDF-A43C1795B5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060EE2-322B-4A3F-89E7-BA3804F09296}" type="pres">
      <dgm:prSet presAssocID="{8A26D1C9-CA39-4CE2-9FDF-A43C1795B5AA}" presName="descendantText" presStyleLbl="alignAcc1" presStyleIdx="0" presStyleCnt="3" custLinFactNeighborX="705" custLinFactNeighborY="32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3A3C2C-7E3B-4E12-B4F3-25274EE4BD83}" type="pres">
      <dgm:prSet presAssocID="{B17FFC9A-2E4B-4BD0-BB06-D4EE0058F128}" presName="sp" presStyleCnt="0"/>
      <dgm:spPr/>
      <dgm:t>
        <a:bodyPr/>
        <a:lstStyle/>
        <a:p>
          <a:endParaRPr lang="it-IT"/>
        </a:p>
      </dgm:t>
    </dgm:pt>
    <dgm:pt modelId="{B9B8C8A1-AB08-4FF8-9277-1464B67D64EE}" type="pres">
      <dgm:prSet presAssocID="{EF9E50E4-3F94-4BEA-91D6-CC10D7086E1A}" presName="composite" presStyleCnt="0"/>
      <dgm:spPr/>
      <dgm:t>
        <a:bodyPr/>
        <a:lstStyle/>
        <a:p>
          <a:endParaRPr lang="it-IT"/>
        </a:p>
      </dgm:t>
    </dgm:pt>
    <dgm:pt modelId="{178CF3E6-6812-4729-BDB4-916FB96EA478}" type="pres">
      <dgm:prSet presAssocID="{EF9E50E4-3F94-4BEA-91D6-CC10D7086E1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04348A-A390-43A6-A58B-939FB9B772ED}" type="pres">
      <dgm:prSet presAssocID="{EF9E50E4-3F94-4BEA-91D6-CC10D7086E1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A18D5F-FA64-4B67-AA54-D1067C8FACFC}" type="pres">
      <dgm:prSet presAssocID="{750EAF04-FD34-437D-A4FB-C079DF9B07EB}" presName="sp" presStyleCnt="0"/>
      <dgm:spPr/>
      <dgm:t>
        <a:bodyPr/>
        <a:lstStyle/>
        <a:p>
          <a:endParaRPr lang="it-IT"/>
        </a:p>
      </dgm:t>
    </dgm:pt>
    <dgm:pt modelId="{8A520CE7-779F-431C-84B9-AF49EF5F0550}" type="pres">
      <dgm:prSet presAssocID="{B1E70CA9-CBAB-473D-B40A-47CEBE0B5057}" presName="composite" presStyleCnt="0"/>
      <dgm:spPr/>
      <dgm:t>
        <a:bodyPr/>
        <a:lstStyle/>
        <a:p>
          <a:endParaRPr lang="it-IT"/>
        </a:p>
      </dgm:t>
    </dgm:pt>
    <dgm:pt modelId="{BCA81B61-68A3-4949-A810-0FFD7174CD4D}" type="pres">
      <dgm:prSet presAssocID="{B1E70CA9-CBAB-473D-B40A-47CEBE0B50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6D1A6F-E5A8-4CD2-950A-5BBF77507420}" type="pres">
      <dgm:prSet presAssocID="{B1E70CA9-CBAB-473D-B40A-47CEBE0B50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6EBAE23-0CDF-4670-B64C-FFCC527D82B8}" type="presOf" srcId="{A7950E8F-ED3E-45E5-AE39-6B11ABE93DF7}" destId="{18FEFB6E-A83F-45AA-A8FC-93A48C6E9E73}" srcOrd="0" destOrd="0" presId="urn:microsoft.com/office/officeart/2005/8/layout/chevron2"/>
    <dgm:cxn modelId="{9A05BB71-DE5A-4F27-97F8-B045DB43BAAC}" srcId="{EF9E50E4-3F94-4BEA-91D6-CC10D7086E1A}" destId="{08C4A05A-697F-4105-9E9E-59DD95F2C6D5}" srcOrd="0" destOrd="0" parTransId="{96883B8F-13F6-46E3-8215-10BB503717C4}" sibTransId="{982F48CD-4FF7-4C56-8942-5D09A52E2DFC}"/>
    <dgm:cxn modelId="{7352E578-525F-4203-9F38-BB006C3B6796}" type="presOf" srcId="{2D6E38F1-E2DE-4292-9D6D-BE3ACD1DA19E}" destId="{88060EE2-322B-4A3F-89E7-BA3804F09296}" srcOrd="0" destOrd="0" presId="urn:microsoft.com/office/officeart/2005/8/layout/chevron2"/>
    <dgm:cxn modelId="{A2E5FFBD-7BA4-465F-BF9F-E5392698308B}" type="presOf" srcId="{EF9E50E4-3F94-4BEA-91D6-CC10D7086E1A}" destId="{178CF3E6-6812-4729-BDB4-916FB96EA478}" srcOrd="0" destOrd="0" presId="urn:microsoft.com/office/officeart/2005/8/layout/chevron2"/>
    <dgm:cxn modelId="{85247A1B-C235-41B8-B23D-9FE565B17BD4}" type="presOf" srcId="{8A26D1C9-CA39-4CE2-9FDF-A43C1795B5AA}" destId="{F8CD4EDC-0E0E-4852-8B71-2BA1AC4D6E60}" srcOrd="0" destOrd="0" presId="urn:microsoft.com/office/officeart/2005/8/layout/chevron2"/>
    <dgm:cxn modelId="{D81F926A-3844-4A29-B9B7-63A547C30FCB}" type="presOf" srcId="{08C4A05A-697F-4105-9E9E-59DD95F2C6D5}" destId="{2D04348A-A390-43A6-A58B-939FB9B772ED}" srcOrd="0" destOrd="0" presId="urn:microsoft.com/office/officeart/2005/8/layout/chevron2"/>
    <dgm:cxn modelId="{6DC750D4-8BD6-4DCA-AA8C-96E49A73E751}" srcId="{A7950E8F-ED3E-45E5-AE39-6B11ABE93DF7}" destId="{8A26D1C9-CA39-4CE2-9FDF-A43C1795B5AA}" srcOrd="0" destOrd="0" parTransId="{522DCBDF-65EB-4933-A16B-B645FC798582}" sibTransId="{B17FFC9A-2E4B-4BD0-BB06-D4EE0058F128}"/>
    <dgm:cxn modelId="{BA53BF12-37ED-4C0C-8D3A-BCA1C4DE6AAB}" type="presOf" srcId="{B1E70CA9-CBAB-473D-B40A-47CEBE0B5057}" destId="{BCA81B61-68A3-4949-A810-0FFD7174CD4D}" srcOrd="0" destOrd="0" presId="urn:microsoft.com/office/officeart/2005/8/layout/chevron2"/>
    <dgm:cxn modelId="{CC8A7291-07A0-4317-AF5D-CD767B194589}" type="presOf" srcId="{E2260329-35F7-4506-9859-72849DC21B37}" destId="{CA6D1A6F-E5A8-4CD2-950A-5BBF77507420}" srcOrd="0" destOrd="0" presId="urn:microsoft.com/office/officeart/2005/8/layout/chevron2"/>
    <dgm:cxn modelId="{359BD969-B62B-4C17-AB44-8C8B64DF428B}" srcId="{8A26D1C9-CA39-4CE2-9FDF-A43C1795B5AA}" destId="{2D6E38F1-E2DE-4292-9D6D-BE3ACD1DA19E}" srcOrd="0" destOrd="0" parTransId="{A047A458-F718-467C-AF46-8F88CA84E9D4}" sibTransId="{9026F037-43EC-446F-B7FC-B2C3912A42EC}"/>
    <dgm:cxn modelId="{7534C171-1444-42DC-BAB1-A8093E084F0A}" srcId="{A7950E8F-ED3E-45E5-AE39-6B11ABE93DF7}" destId="{B1E70CA9-CBAB-473D-B40A-47CEBE0B5057}" srcOrd="2" destOrd="0" parTransId="{B4F888FF-A5AB-4339-9A70-6F7521B99903}" sibTransId="{FB492367-D2CE-434B-A91C-8C11CF131EEB}"/>
    <dgm:cxn modelId="{D68141F5-6BC2-4A55-B132-BFCB8695B27F}" srcId="{A7950E8F-ED3E-45E5-AE39-6B11ABE93DF7}" destId="{EF9E50E4-3F94-4BEA-91D6-CC10D7086E1A}" srcOrd="1" destOrd="0" parTransId="{88DDA4D9-8E69-4814-96F6-887FC3B13802}" sibTransId="{750EAF04-FD34-437D-A4FB-C079DF9B07EB}"/>
    <dgm:cxn modelId="{150AB46F-B9D0-4C55-A771-AD983B346923}" srcId="{B1E70CA9-CBAB-473D-B40A-47CEBE0B5057}" destId="{E2260329-35F7-4506-9859-72849DC21B37}" srcOrd="0" destOrd="0" parTransId="{7EFC4F45-32A7-4F2A-B67A-1DDBA88BC762}" sibTransId="{72E081F1-365E-4746-B841-029E8F70EA39}"/>
    <dgm:cxn modelId="{6BE12672-8A84-4D3D-9BEE-683007F552A5}" type="presParOf" srcId="{18FEFB6E-A83F-45AA-A8FC-93A48C6E9E73}" destId="{319C7DDE-4D6E-46B1-B463-384CB32540EC}" srcOrd="0" destOrd="0" presId="urn:microsoft.com/office/officeart/2005/8/layout/chevron2"/>
    <dgm:cxn modelId="{E2456391-52C4-4B46-B157-EBBCEFA4BF27}" type="presParOf" srcId="{319C7DDE-4D6E-46B1-B463-384CB32540EC}" destId="{F8CD4EDC-0E0E-4852-8B71-2BA1AC4D6E60}" srcOrd="0" destOrd="0" presId="urn:microsoft.com/office/officeart/2005/8/layout/chevron2"/>
    <dgm:cxn modelId="{9B433574-3291-449D-95EF-6524883E9E06}" type="presParOf" srcId="{319C7DDE-4D6E-46B1-B463-384CB32540EC}" destId="{88060EE2-322B-4A3F-89E7-BA3804F09296}" srcOrd="1" destOrd="0" presId="urn:microsoft.com/office/officeart/2005/8/layout/chevron2"/>
    <dgm:cxn modelId="{A5B9809B-F785-49F6-A8E5-CABF7A526763}" type="presParOf" srcId="{18FEFB6E-A83F-45AA-A8FC-93A48C6E9E73}" destId="{4D3A3C2C-7E3B-4E12-B4F3-25274EE4BD83}" srcOrd="1" destOrd="0" presId="urn:microsoft.com/office/officeart/2005/8/layout/chevron2"/>
    <dgm:cxn modelId="{CABFE300-750B-4B18-B2EB-911FB518F876}" type="presParOf" srcId="{18FEFB6E-A83F-45AA-A8FC-93A48C6E9E73}" destId="{B9B8C8A1-AB08-4FF8-9277-1464B67D64EE}" srcOrd="2" destOrd="0" presId="urn:microsoft.com/office/officeart/2005/8/layout/chevron2"/>
    <dgm:cxn modelId="{8CEAA129-D97F-4FB2-8028-CAB767F3DE38}" type="presParOf" srcId="{B9B8C8A1-AB08-4FF8-9277-1464B67D64EE}" destId="{178CF3E6-6812-4729-BDB4-916FB96EA478}" srcOrd="0" destOrd="0" presId="urn:microsoft.com/office/officeart/2005/8/layout/chevron2"/>
    <dgm:cxn modelId="{759E2673-9804-4B5F-BE44-B3F723132D19}" type="presParOf" srcId="{B9B8C8A1-AB08-4FF8-9277-1464B67D64EE}" destId="{2D04348A-A390-43A6-A58B-939FB9B772ED}" srcOrd="1" destOrd="0" presId="urn:microsoft.com/office/officeart/2005/8/layout/chevron2"/>
    <dgm:cxn modelId="{5786D57C-C573-420E-A2D6-36E472B3E5C6}" type="presParOf" srcId="{18FEFB6E-A83F-45AA-A8FC-93A48C6E9E73}" destId="{89A18D5F-FA64-4B67-AA54-D1067C8FACFC}" srcOrd="3" destOrd="0" presId="urn:microsoft.com/office/officeart/2005/8/layout/chevron2"/>
    <dgm:cxn modelId="{80DD1319-5D02-4968-91D6-5FF144128BC7}" type="presParOf" srcId="{18FEFB6E-A83F-45AA-A8FC-93A48C6E9E73}" destId="{8A520CE7-779F-431C-84B9-AF49EF5F0550}" srcOrd="4" destOrd="0" presId="urn:microsoft.com/office/officeart/2005/8/layout/chevron2"/>
    <dgm:cxn modelId="{372025BE-5EEF-47AB-AAE8-F8AD721EB725}" type="presParOf" srcId="{8A520CE7-779F-431C-84B9-AF49EF5F0550}" destId="{BCA81B61-68A3-4949-A810-0FFD7174CD4D}" srcOrd="0" destOrd="0" presId="urn:microsoft.com/office/officeart/2005/8/layout/chevron2"/>
    <dgm:cxn modelId="{0A37D2C3-1E1C-49FB-A1F6-A7A17A9ECDF2}" type="presParOf" srcId="{8A520CE7-779F-431C-84B9-AF49EF5F0550}" destId="{CA6D1A6F-E5A8-4CD2-950A-5BBF775074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4EDC-0E0E-4852-8B71-2BA1AC4D6E60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>
              <a:latin typeface="Arial Narrow" panose="020B0606020202030204" pitchFamily="34" charset="0"/>
            </a:rPr>
            <a:t>1</a:t>
          </a:r>
          <a:endParaRPr lang="it-IT" sz="3600" b="1" kern="1200" dirty="0">
            <a:latin typeface="Arial Narrow" panose="020B0606020202030204" pitchFamily="34" charset="0"/>
          </a:endParaRPr>
        </a:p>
      </dsp:txBody>
      <dsp:txXfrm rot="-5400000">
        <a:off x="2" y="606378"/>
        <a:ext cx="1209291" cy="518268"/>
      </dsp:txXfrm>
    </dsp:sp>
    <dsp:sp modelId="{88060EE2-322B-4A3F-89E7-BA3804F09296}">
      <dsp:nvSpPr>
        <dsp:cNvPr id="0" name=""/>
        <dsp:cNvSpPr/>
      </dsp:nvSpPr>
      <dsp:spPr>
        <a:xfrm rot="5400000">
          <a:off x="3386119" y="-2138106"/>
          <a:ext cx="1122913" cy="5476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60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Data </a:t>
          </a:r>
          <a:r>
            <a:rPr lang="it-IT" sz="260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collection</a:t>
          </a:r>
          <a:r>
            <a:rPr lang="it-IT" sz="260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it-IT" sz="260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refinements</a:t>
          </a:r>
          <a:r>
            <a:rPr lang="it-IT" sz="260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it-IT" sz="260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it-IT" sz="260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it-IT" sz="2600" kern="120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09291" y="93538"/>
        <a:ext cx="5421753" cy="1013281"/>
      </dsp:txXfrm>
    </dsp:sp>
    <dsp:sp modelId="{178CF3E6-6812-4729-BDB4-916FB96EA478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accent1">
              <a:shade val="50000"/>
              <a:hueOff val="163120"/>
              <a:satOff val="21536"/>
              <a:lumOff val="25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>
              <a:latin typeface="Arial Narrow" panose="020B0606020202030204" pitchFamily="34" charset="0"/>
            </a:rPr>
            <a:t>2</a:t>
          </a:r>
          <a:endParaRPr lang="it-IT" sz="3600" b="1" kern="1200" dirty="0">
            <a:latin typeface="Arial Narrow" panose="020B0606020202030204" pitchFamily="34" charset="0"/>
          </a:endParaRPr>
        </a:p>
      </dsp:txBody>
      <dsp:txXfrm rot="-5400000">
        <a:off x="2" y="2141166"/>
        <a:ext cx="1209291" cy="518268"/>
      </dsp:txXfrm>
    </dsp:sp>
    <dsp:sp modelId="{2D04348A-A390-43A6-A58B-939FB9B772ED}">
      <dsp:nvSpPr>
        <dsp:cNvPr id="0" name=""/>
        <dsp:cNvSpPr/>
      </dsp:nvSpPr>
      <dsp:spPr>
        <a:xfrm rot="5400000">
          <a:off x="3386119" y="-640307"/>
          <a:ext cx="1122913" cy="5476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50000"/>
              <a:hueOff val="163120"/>
              <a:satOff val="21536"/>
              <a:lumOff val="25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600" b="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Descriptive </a:t>
          </a:r>
          <a:r>
            <a:rPr lang="it-IT" sz="2600" b="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analysis</a:t>
          </a:r>
          <a:endParaRPr lang="it-IT" sz="2600" b="0" kern="120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09291" y="1591337"/>
        <a:ext cx="5421753" cy="1013281"/>
      </dsp:txXfrm>
    </dsp:sp>
    <dsp:sp modelId="{BCA81B61-68A3-4949-A810-0FFD7174CD4D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accent1">
              <a:shade val="50000"/>
              <a:hueOff val="163120"/>
              <a:satOff val="21536"/>
              <a:lumOff val="25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>
              <a:latin typeface="Arial Narrow" panose="020B0606020202030204" pitchFamily="34" charset="0"/>
            </a:rPr>
            <a:t>3</a:t>
          </a:r>
          <a:endParaRPr lang="it-IT" sz="3600" b="1" kern="1200" dirty="0">
            <a:latin typeface="Arial Narrow" panose="020B0606020202030204" pitchFamily="34" charset="0"/>
          </a:endParaRPr>
        </a:p>
      </dsp:txBody>
      <dsp:txXfrm rot="-5400000">
        <a:off x="2" y="3675954"/>
        <a:ext cx="1209291" cy="518268"/>
      </dsp:txXfrm>
    </dsp:sp>
    <dsp:sp modelId="{CA6D1A6F-E5A8-4CD2-950A-5BBF77507420}">
      <dsp:nvSpPr>
        <dsp:cNvPr id="0" name=""/>
        <dsp:cNvSpPr/>
      </dsp:nvSpPr>
      <dsp:spPr>
        <a:xfrm rot="5400000">
          <a:off x="3386119" y="894480"/>
          <a:ext cx="1122913" cy="5476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50000"/>
              <a:hueOff val="163120"/>
              <a:satOff val="21536"/>
              <a:lumOff val="25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600" b="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Bibliometric</a:t>
          </a:r>
          <a:r>
            <a:rPr lang="it-IT" sz="2600" b="0" kern="1200" baseline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2600" b="0" kern="1200" baseline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analysis</a:t>
          </a:r>
          <a:endParaRPr lang="it-IT" sz="2600" b="0" kern="1200" baseline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09291" y="3126124"/>
        <a:ext cx="5421753" cy="1013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245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51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807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902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075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733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7702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16941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80498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4339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8173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5894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4564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19513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12176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7068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7216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7457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0335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840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94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369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28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94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64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117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1545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14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B6D6-9206-4E51-98C2-7399E8D19579}" type="datetimeFigureOut">
              <a:rPr lang="it-IT" smtClean="0"/>
              <a:pPr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2D64C3-C2A5-4256-BF71-7F6242D3DC2C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787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49060" y="2426677"/>
            <a:ext cx="8913366" cy="1788617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it-IT" sz="3000" b="1" dirty="0"/>
              <a:t> </a:t>
            </a:r>
            <a:endParaRPr lang="it-IT" sz="3000" dirty="0"/>
          </a:p>
          <a:p>
            <a:pPr algn="just">
              <a:lnSpc>
                <a:spcPct val="150000"/>
              </a:lnSpc>
            </a:pPr>
            <a:r>
              <a:rPr lang="en-GB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and auditing in an artificial intelligence environment: insights from the academic literature</a:t>
            </a:r>
            <a:endParaRPr lang="it-IT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3200" b="1" dirty="0">
              <a:solidFill>
                <a:srgbClr val="00206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949060" y="4822500"/>
            <a:ext cx="8474105" cy="13972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Rita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Lamboglia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Naples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Parthenope</a:t>
            </a:r>
            <a:endParaRPr lang="it-IT" sz="2100" b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Domenica Lavorato,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Naples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Parthenope</a:t>
            </a:r>
            <a:endParaRPr lang="it-IT" sz="2100" b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Eusebio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Scornavacca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Baltimore</a:t>
            </a:r>
          </a:p>
          <a:p>
            <a:pPr algn="l"/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Stefano Za, LUISS </a:t>
            </a:r>
            <a:r>
              <a:rPr lang="it-IT" sz="2100" b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21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it-IT" sz="2000" dirty="0">
              <a:latin typeface="Gill Sans MT" panose="020B0502020104020203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359273" y="264751"/>
            <a:ext cx="7304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“Accounting 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Auditing in an Artificial Intelligence 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Environment” 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Fundación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Cajasol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Sevilla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Spain 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&amp; 22, 2019 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49060" y="134941"/>
            <a:ext cx="1935807" cy="170617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44th World Continuous Auditing and Reporting Symposium</a:t>
            </a:r>
            <a:endParaRPr lang="it-I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597414" y="33809"/>
            <a:ext cx="358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649" y="1097281"/>
            <a:ext cx="9927771" cy="560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86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176604" y="36889"/>
            <a:ext cx="358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074" y="1056166"/>
            <a:ext cx="11077303" cy="568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10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9610560"/>
              </p:ext>
            </p:extLst>
          </p:nvPr>
        </p:nvGraphicFramePr>
        <p:xfrm>
          <a:off x="561796" y="1463039"/>
          <a:ext cx="10750732" cy="517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133"/>
                <a:gridCol w="4667233"/>
                <a:gridCol w="2687683"/>
                <a:gridCol w="2687683"/>
              </a:tblGrid>
              <a:tr h="3771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  <a:r>
                        <a:rPr lang="it-IT" sz="18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it-IT" sz="18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it-IT" sz="18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Citation</a:t>
                      </a:r>
                      <a:endParaRPr lang="it-IT" sz="18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TCperYear</a:t>
                      </a:r>
                      <a:endParaRPr lang="it-IT" sz="18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BEASLEY MS, 2000, ACCOUNT HORIZ                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19.053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KNIGHTS D, 1987, ACCOUNT ORGAN SOC   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5.062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BAMBER EM, 1993, AUDIT -J PRACT THEORY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4.615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CURTIS MB, 2008, INT J ACCOUNT INF SYST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9.818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ARENA M, 2010, ACCOUNT ORGAN SOC     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11.333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342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ALLES M, 2006, INT J ACCOUNT INF SYST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7.769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BARRETT M, 2005, ACCOUNT ORGAN SOC   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6.857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DOWLING C, 2007, INT J ACCOUNT INF SYST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GENDRON Y, 2007, ACCOUNT ORGAN SOC   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7.083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  <a:tr h="513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VERA-MUÃ‘OZ SC, 2006, ACCOUNT HORIZ             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600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6.308</a:t>
                      </a:r>
                      <a:endParaRPr lang="it-IT" sz="16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144041" y="116068"/>
            <a:ext cx="358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61796" y="1093707"/>
            <a:ext cx="30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Top 10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cited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8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076388" y="84507"/>
            <a:ext cx="5232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8" y="1258648"/>
            <a:ext cx="12050332" cy="55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22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88703" y="235132"/>
            <a:ext cx="8007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and future </a:t>
            </a:r>
            <a:r>
              <a:rPr lang="it-IT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44583" y="1378211"/>
            <a:ext cx="1135162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conclusions</a:t>
            </a:r>
            <a:r>
              <a:rPr lang="en-GB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relevance of the topic in the academic community;</a:t>
            </a:r>
            <a:endParaRPr lang="it-IT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topics and lines of research: auditing, 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technology, 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and continuous auditing;</a:t>
            </a:r>
            <a:endParaRPr lang="it-IT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possible relationships between the different topics 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 by </a:t>
            </a:r>
            <a:r>
              <a:rPr lang="en-GB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xbrl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developments</a:t>
            </a:r>
            <a:r>
              <a:rPr lang="en-GB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Co-citations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analysis; 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literature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review. 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0210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8554" y="1121197"/>
            <a:ext cx="9298547" cy="5501672"/>
          </a:xfrm>
        </p:spPr>
        <p:txBody>
          <a:bodyPr>
            <a:normAutofit/>
          </a:bodyPr>
          <a:lstStyle/>
          <a:p>
            <a:pPr algn="ctr"/>
            <a:endParaRPr lang="it-IT" sz="36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36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Thanks</a:t>
            </a:r>
            <a:r>
              <a:rPr lang="it-IT" sz="3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for </a:t>
            </a:r>
            <a:r>
              <a:rPr lang="it-IT" sz="36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your</a:t>
            </a:r>
            <a:r>
              <a:rPr lang="it-IT" sz="3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attention</a:t>
            </a:r>
            <a:r>
              <a:rPr lang="it-IT" sz="3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it-IT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Domenica Lavorato </a:t>
            </a:r>
          </a:p>
          <a:p>
            <a:pPr algn="just"/>
            <a:r>
              <a:rPr lang="it-IT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domenica.lavorato@uniparthenope.it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20846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kUp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71829" y="222068"/>
            <a:ext cx="8717269" cy="63485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Agenda</a:t>
            </a:r>
          </a:p>
          <a:p>
            <a:pPr algn="just">
              <a:lnSpc>
                <a:spcPct val="170000"/>
              </a:lnSpc>
            </a:pPr>
            <a:endParaRPr lang="it-IT" sz="2800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refinements</a:t>
            </a: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Descriptive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Bibliometric</a:t>
            </a: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it-IT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and future </a:t>
            </a:r>
            <a:r>
              <a:rPr lang="it-IT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endParaRPr lang="it-IT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40238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5155" y="378822"/>
            <a:ext cx="11075831" cy="6479177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it-IT" sz="9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  <a:endParaRPr lang="it-IT" sz="9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ctr">
              <a:buFont typeface="Wingdings" panose="05000000000000000000" pitchFamily="2" charset="2"/>
              <a:buChar char="Ø"/>
            </a:pPr>
            <a:endParaRPr lang="it-IT" sz="6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it-IT" sz="6200" b="1" dirty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7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7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last three decades, the </a:t>
            </a:r>
            <a:r>
              <a:rPr lang="en-GB" sz="7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emergence </a:t>
            </a:r>
            <a:r>
              <a:rPr lang="en-GB" sz="7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disruptive digital technologies had led significant structural changes across a number of industries;</a:t>
            </a: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it-IT" sz="7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7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field of auditing is being disrupted by the recent developments in technologies based on Artificial Intelligence and have the potential to tremendously benefit from their applications;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GB" sz="7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7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technologies and Artificial Intelligence are gradually replacing traditional audit trails thereby completely changing the entire audit process;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GB" sz="7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7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relevant effects of Artificial Intelligence in auditing, these issues seem to be under researched.</a:t>
            </a:r>
            <a:endParaRPr lang="it-IT" sz="7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11721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96719" y="246497"/>
            <a:ext cx="4999281" cy="79376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it-IT" sz="2200" b="1" dirty="0" smtClean="0">
              <a:solidFill>
                <a:srgbClr val="00206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63101" y="2298468"/>
            <a:ext cx="936294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 of the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use and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intelligence in auditing?</a:t>
            </a:r>
            <a:endParaRPr lang="it-IT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isultati immagini per immagine punto interrog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638" y="3347469"/>
            <a:ext cx="2252774" cy="28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85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5760" y="163773"/>
            <a:ext cx="11103429" cy="656359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it-IT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 algn="l"/>
            <a:endParaRPr lang="it-IT" sz="2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xmlns="" val="1546907282"/>
              </p:ext>
            </p:extLst>
          </p:nvPr>
        </p:nvGraphicFramePr>
        <p:xfrm>
          <a:off x="2650971" y="1758294"/>
          <a:ext cx="6685861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13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9893" y="52284"/>
            <a:ext cx="11544431" cy="5093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000" b="1" dirty="0">
                <a:solidFill>
                  <a:srgbClr val="002060"/>
                </a:solidFill>
                <a:latin typeface="Arial Narrow" panose="020B0606020202030204" pitchFamily="34" charset="0"/>
              </a:rPr>
              <a:t>Data </a:t>
            </a:r>
            <a:r>
              <a:rPr lang="it-IT" sz="30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collection</a:t>
            </a:r>
            <a:r>
              <a:rPr lang="it-IT" sz="3000" b="1" dirty="0">
                <a:solidFill>
                  <a:srgbClr val="002060"/>
                </a:solidFill>
                <a:latin typeface="Arial Narrow" panose="020B0606020202030204" pitchFamily="34" charset="0"/>
              </a:rPr>
              <a:t> and </a:t>
            </a:r>
            <a:r>
              <a:rPr lang="it-IT" sz="30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refinements</a:t>
            </a:r>
            <a:r>
              <a:rPr lang="it-IT" sz="3000" b="1" dirty="0">
                <a:solidFill>
                  <a:srgbClr val="002060"/>
                </a:solidFill>
                <a:latin typeface="Arial Narrow" panose="020B0606020202030204" pitchFamily="34" charset="0"/>
              </a:rPr>
              <a:t> of </a:t>
            </a:r>
            <a:r>
              <a:rPr lang="it-IT" sz="30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results</a:t>
            </a:r>
            <a:endParaRPr lang="it-IT" sz="3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it-IT" sz="3000" b="1" dirty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ctr"/>
            <a:endParaRPr lang="it-IT" sz="3200" b="1" dirty="0" smtClean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l"/>
            <a:endParaRPr lang="it-IT" sz="3200" b="1" dirty="0">
              <a:solidFill>
                <a:schemeClr val="tx1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4" name="Rettangolo 23"/>
          <p:cNvSpPr/>
          <p:nvPr/>
        </p:nvSpPr>
        <p:spPr>
          <a:xfrm>
            <a:off x="3643742" y="748612"/>
            <a:ext cx="4599709" cy="928254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20000"/>
                  <a:lumOff val="80000"/>
                  <a:alpha val="80000"/>
                </a:schemeClr>
              </a:gs>
              <a:gs pos="25000">
                <a:schemeClr val="accent1">
                  <a:lumMod val="20000"/>
                  <a:lumOff val="80000"/>
                  <a:alpha val="80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Article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search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/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search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string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technolog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* OR "information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technolog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*" OR "information system*" OR "artificial intelligence") AND (audit*)</a:t>
            </a:r>
            <a:endParaRPr lang="it-IT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29893" y="703448"/>
            <a:ext cx="2351322" cy="955964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(n=3952)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9281677" y="744923"/>
            <a:ext cx="2479458" cy="955964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Articles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identified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through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Scopus</a:t>
            </a:r>
            <a:r>
              <a:rPr lang="it-IT" dirty="0" smtClean="0">
                <a:solidFill>
                  <a:srgbClr val="002060"/>
                </a:solidFill>
                <a:latin typeface="Arial" panose="020B0604020202020204" pitchFamily="34" charset="0"/>
              </a:rPr>
              <a:t> (n=18,102)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6" name="Freccia a sinistra 35"/>
          <p:cNvSpPr/>
          <p:nvPr/>
        </p:nvSpPr>
        <p:spPr>
          <a:xfrm>
            <a:off x="2764467" y="1034842"/>
            <a:ext cx="762000" cy="318655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>
            <a:off x="8347849" y="1053412"/>
            <a:ext cx="789964" cy="30008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222617" y="2120235"/>
            <a:ext cx="2747429" cy="646331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(n= 3,952)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1378250" y="1714146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10389787" y="1740552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9033164" y="2117610"/>
            <a:ext cx="2976484" cy="646331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identified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through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Scopus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(n= 18,102)</a:t>
            </a:r>
          </a:p>
        </p:txBody>
      </p:sp>
      <p:sp>
        <p:nvSpPr>
          <p:cNvPr id="43" name="Freccia in giù 42"/>
          <p:cNvSpPr/>
          <p:nvPr/>
        </p:nvSpPr>
        <p:spPr>
          <a:xfrm>
            <a:off x="1378250" y="2806609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222617" y="3211062"/>
            <a:ext cx="2747429" cy="923330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 3,486)</a:t>
            </a:r>
          </a:p>
        </p:txBody>
      </p:sp>
      <p:sp>
        <p:nvSpPr>
          <p:cNvPr id="45" name="Freccia in giù 44"/>
          <p:cNvSpPr/>
          <p:nvPr/>
        </p:nvSpPr>
        <p:spPr>
          <a:xfrm>
            <a:off x="10389786" y="2792750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9033164" y="3168104"/>
            <a:ext cx="2976484" cy="923330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document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type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Scopus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(n= 9,445)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9033164" y="4573705"/>
            <a:ext cx="2976484" cy="646331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year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Scopus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(n= 9,334)</a:t>
            </a:r>
          </a:p>
        </p:txBody>
      </p:sp>
      <p:sp>
        <p:nvSpPr>
          <p:cNvPr id="50" name="Freccia in giù 49"/>
          <p:cNvSpPr/>
          <p:nvPr/>
        </p:nvSpPr>
        <p:spPr>
          <a:xfrm>
            <a:off x="10395590" y="4154776"/>
            <a:ext cx="263237" cy="36477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222617" y="4608540"/>
            <a:ext cx="2747429" cy="646331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(n= 3,431)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222617" y="5673614"/>
            <a:ext cx="2747429" cy="923330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 ranking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(n= 116)</a:t>
            </a:r>
          </a:p>
        </p:txBody>
      </p:sp>
      <p:sp>
        <p:nvSpPr>
          <p:cNvPr id="54" name="Freccia in giù 53"/>
          <p:cNvSpPr/>
          <p:nvPr/>
        </p:nvSpPr>
        <p:spPr>
          <a:xfrm>
            <a:off x="10389785" y="5295777"/>
            <a:ext cx="263237" cy="36477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Rettangolo 54"/>
          <p:cNvSpPr/>
          <p:nvPr/>
        </p:nvSpPr>
        <p:spPr>
          <a:xfrm>
            <a:off x="9033164" y="5673614"/>
            <a:ext cx="2976484" cy="923330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Excluding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articles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by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accounting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ABS ranking on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Scopus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(n= 172)</a:t>
            </a:r>
          </a:p>
        </p:txBody>
      </p:sp>
      <p:sp>
        <p:nvSpPr>
          <p:cNvPr id="56" name="Freccia a destra 55"/>
          <p:cNvSpPr/>
          <p:nvPr/>
        </p:nvSpPr>
        <p:spPr>
          <a:xfrm>
            <a:off x="3092238" y="5843640"/>
            <a:ext cx="1214101" cy="33505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a sinistra 56"/>
          <p:cNvSpPr/>
          <p:nvPr/>
        </p:nvSpPr>
        <p:spPr>
          <a:xfrm>
            <a:off x="7571244" y="5864453"/>
            <a:ext cx="1386068" cy="335055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/>
          <p:cNvSpPr/>
          <p:nvPr/>
        </p:nvSpPr>
        <p:spPr>
          <a:xfrm>
            <a:off x="4429527" y="5647488"/>
            <a:ext cx="3028137" cy="881974"/>
          </a:xfrm>
          <a:prstGeom prst="rect">
            <a:avLst/>
          </a:prstGeom>
          <a:gradFill>
            <a:gsLst>
              <a:gs pos="45000">
                <a:schemeClr val="accent1">
                  <a:lumMod val="20000"/>
                  <a:lumOff val="80000"/>
                  <a:alpha val="80000"/>
                </a:schemeClr>
              </a:gs>
              <a:gs pos="13000">
                <a:srgbClr val="CCECFF">
                  <a:shade val="67500"/>
                  <a:satMod val="115000"/>
                </a:srgbClr>
              </a:gs>
              <a:gs pos="25000">
                <a:srgbClr val="CCECFF"/>
              </a:gs>
            </a:gsLst>
            <a:path path="rect">
              <a:fillToRect l="100000" t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Final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sample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after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</a:rPr>
              <a:t>deleting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 duplicate (n=214)</a:t>
            </a:r>
          </a:p>
        </p:txBody>
      </p:sp>
      <p:sp>
        <p:nvSpPr>
          <p:cNvPr id="30" name="Freccia in giù 29"/>
          <p:cNvSpPr/>
          <p:nvPr/>
        </p:nvSpPr>
        <p:spPr>
          <a:xfrm>
            <a:off x="1373935" y="4205686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1373934" y="5282714"/>
            <a:ext cx="263237" cy="3647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47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8614" y="95676"/>
            <a:ext cx="11355709" cy="6392991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Descriptive </a:t>
            </a:r>
            <a:r>
              <a:rPr lang="it-IT" sz="3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findings</a:t>
            </a:r>
            <a:endParaRPr lang="it-IT" sz="3200" b="1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963" y="1358538"/>
            <a:ext cx="10833009" cy="525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00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8614" y="95676"/>
            <a:ext cx="11355709" cy="6392991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Descriptive </a:t>
            </a:r>
            <a:r>
              <a:rPr lang="it-IT" sz="3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findings</a:t>
            </a:r>
            <a:endParaRPr lang="it-IT" sz="3200" b="1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400" b="1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- </a:t>
            </a:r>
            <a:r>
              <a:rPr lang="it-IT" sz="22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Journal’s</a:t>
            </a:r>
            <a:r>
              <a:rPr lang="it-IT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distribution</a:t>
            </a:r>
            <a:endParaRPr lang="it-IT" sz="22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6949428"/>
              </p:ext>
            </p:extLst>
          </p:nvPr>
        </p:nvGraphicFramePr>
        <p:xfrm>
          <a:off x="1421994" y="1664566"/>
          <a:ext cx="9522822" cy="496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4274"/>
                <a:gridCol w="3174274"/>
                <a:gridCol w="3174274"/>
              </a:tblGrid>
              <a:tr h="550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Journals</a:t>
                      </a:r>
                      <a:endParaRPr lang="it-IT" sz="18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Ranking ABS</a:t>
                      </a:r>
                    </a:p>
                  </a:txBody>
                  <a:tcPr marL="67648" marR="676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it-IT" sz="1800" b="1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sz="1800" b="1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articles</a:t>
                      </a:r>
                      <a:endParaRPr lang="it-IT" sz="1800" b="1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48" marR="676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630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REVIEW                                      </a:t>
                      </a:r>
                      <a:endParaRPr lang="it-IT" sz="14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1" baseline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70712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ORGANIZATIONS AND SOCIETY                   </a:t>
                      </a:r>
                      <a:endParaRPr lang="it-IT" sz="14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51945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CONTEMPORARY ACCOUNTING RESEARCH                       </a:t>
                      </a:r>
                      <a:endParaRPr lang="it-IT" sz="14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34630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HORIZONS                                    </a:t>
                      </a:r>
                      <a:endParaRPr lang="it-IT" sz="14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69261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AUDITING-A JOURNAL OF PRACTICE \&amp; THEORY              </a:t>
                      </a:r>
                      <a:endParaRPr lang="it-IT" sz="14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86576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JOURNAL OF ACCOUNTING INFORMATION SYSTEMS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  <a:tr h="86576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MANAGERIAL AUDITING JOURNAL</a:t>
                      </a:r>
                      <a:endParaRPr lang="it-IT" sz="1600" b="1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4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4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it-IT" sz="1400" b="1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48" marR="676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50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3080" y="90372"/>
            <a:ext cx="9426183" cy="6488668"/>
          </a:xfrm>
        </p:spPr>
        <p:txBody>
          <a:bodyPr>
            <a:noAutofit/>
          </a:bodyPr>
          <a:lstStyle/>
          <a:p>
            <a:pPr algn="just"/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63269" y="61670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 b="1"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sz="3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477249" y="311110"/>
            <a:ext cx="491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Bibliometric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88265"/>
            <a:ext cx="111860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productive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productive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country, top 10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cited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endParaRPr lang="it-IT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author’s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co-</a:t>
            </a:r>
            <a:r>
              <a:rPr lang="it-IT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occurence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40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TM02900743[[fn=Organico]]</Template>
  <TotalTime>2168</TotalTime>
  <Words>626</Words>
  <Application>Microsoft Office PowerPoint</Application>
  <PresentationFormat>Personalizado</PresentationFormat>
  <Paragraphs>188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HDOfficeLightV0</vt:lpstr>
      <vt:lpstr>Sfaccettatura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jhfdosiosifiog</dc:title>
  <dc:creator>User</dc:creator>
  <cp:lastModifiedBy>Usuario de Windows</cp:lastModifiedBy>
  <cp:revision>166</cp:revision>
  <dcterms:created xsi:type="dcterms:W3CDTF">2018-04-09T10:47:07Z</dcterms:created>
  <dcterms:modified xsi:type="dcterms:W3CDTF">2019-03-17T14:41:07Z</dcterms:modified>
</cp:coreProperties>
</file>